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33"/>
  </p:notesMasterIdLst>
  <p:handoutMasterIdLst>
    <p:handoutMasterId r:id="rId34"/>
  </p:handoutMasterIdLst>
  <p:sldIdLst>
    <p:sldId id="288" r:id="rId3"/>
    <p:sldId id="321" r:id="rId4"/>
    <p:sldId id="310" r:id="rId5"/>
    <p:sldId id="256" r:id="rId6"/>
    <p:sldId id="291" r:id="rId7"/>
    <p:sldId id="293" r:id="rId8"/>
    <p:sldId id="282" r:id="rId9"/>
    <p:sldId id="285" r:id="rId10"/>
    <p:sldId id="287" r:id="rId11"/>
    <p:sldId id="292" r:id="rId12"/>
    <p:sldId id="289" r:id="rId13"/>
    <p:sldId id="290" r:id="rId14"/>
    <p:sldId id="311" r:id="rId15"/>
    <p:sldId id="312" r:id="rId16"/>
    <p:sldId id="313" r:id="rId17"/>
    <p:sldId id="319" r:id="rId18"/>
    <p:sldId id="316" r:id="rId19"/>
    <p:sldId id="318" r:id="rId20"/>
    <p:sldId id="306" r:id="rId21"/>
    <p:sldId id="307" r:id="rId22"/>
    <p:sldId id="308" r:id="rId23"/>
    <p:sldId id="295" r:id="rId24"/>
    <p:sldId id="299" r:id="rId25"/>
    <p:sldId id="298" r:id="rId26"/>
    <p:sldId id="303" r:id="rId27"/>
    <p:sldId id="283" r:id="rId28"/>
    <p:sldId id="304" r:id="rId29"/>
    <p:sldId id="305" r:id="rId30"/>
    <p:sldId id="320" r:id="rId31"/>
    <p:sldId id="281" r:id="rId32"/>
  </p:sldIdLst>
  <p:sldSz cx="9144000" cy="6858000" type="screen4x3"/>
  <p:notesSz cx="7010400" cy="9296400"/>
  <p:embeddedFontLst>
    <p:embeddedFont>
      <p:font typeface="Perpetua" panose="02020502060401020303" pitchFamily="18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Segoe UI" panose="020B0502040204020203" pitchFamily="34" charset="0"/>
      <p:regular r:id="rId43"/>
      <p:bold r:id="rId44"/>
      <p:italic r:id="rId45"/>
      <p:boldItalic r:id="rId46"/>
    </p:embeddedFont>
    <p:embeddedFont>
      <p:font typeface="Franklin Gothic Medium" panose="020B0603020102020204" pitchFamily="34" charset="0"/>
      <p:regular r:id="rId47"/>
      <p:italic r:id="rId48"/>
    </p:embeddedFont>
    <p:embeddedFont>
      <p:font typeface="Franklin Gothic Book" panose="020B0503020102020204" pitchFamily="34" charset="0"/>
      <p:regular r:id="rId49"/>
      <p: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2" autoAdjust="0"/>
    <p:restoredTop sz="82532" autoAdjust="0"/>
  </p:normalViewPr>
  <p:slideViewPr>
    <p:cSldViewPr>
      <p:cViewPr varScale="1">
        <p:scale>
          <a:sx n="69" d="100"/>
          <a:sy n="69" d="100"/>
        </p:scale>
        <p:origin x="48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CF369F-6BC6-4F74-9E39-4DE81A9A8A77}" type="doc">
      <dgm:prSet loTypeId="urn:microsoft.com/office/officeart/2005/8/layout/arrow3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B792FF0-2BD1-4525-8168-B334825CB750}">
      <dgm:prSet phldrT="[Text]" custT="1"/>
      <dgm:spPr/>
      <dgm:t>
        <a:bodyPr/>
        <a:lstStyle/>
        <a:p>
          <a:r>
            <a:rPr lang="en-US" sz="2000" b="1" dirty="0" smtClean="0"/>
            <a:t>Unique Abilities, Experiences, Needs, Learning Styles, Background Knowledge, Readiness, Interests, Social Dynamics</a:t>
          </a:r>
          <a:endParaRPr lang="en-US" sz="2000" b="1" dirty="0"/>
        </a:p>
      </dgm:t>
    </dgm:pt>
    <dgm:pt modelId="{823A5C04-D1A0-4012-A523-C91B86AAC71B}" type="parTrans" cxnId="{941DB6E2-D4F6-4061-B6AC-497221673158}">
      <dgm:prSet/>
      <dgm:spPr/>
      <dgm:t>
        <a:bodyPr/>
        <a:lstStyle/>
        <a:p>
          <a:endParaRPr lang="en-US"/>
        </a:p>
      </dgm:t>
    </dgm:pt>
    <dgm:pt modelId="{CAC31E7F-5D57-4B03-9D64-824EB87CA435}" type="sibTrans" cxnId="{941DB6E2-D4F6-4061-B6AC-497221673158}">
      <dgm:prSet/>
      <dgm:spPr/>
      <dgm:t>
        <a:bodyPr/>
        <a:lstStyle/>
        <a:p>
          <a:endParaRPr lang="en-US"/>
        </a:p>
      </dgm:t>
    </dgm:pt>
    <dgm:pt modelId="{6DF10B44-C022-45D6-92F7-92752B2E9897}">
      <dgm:prSet phldrT="[Text]" custT="1"/>
      <dgm:spPr/>
      <dgm:t>
        <a:bodyPr/>
        <a:lstStyle/>
        <a:p>
          <a:r>
            <a:rPr lang="en-US" sz="2800" b="1" dirty="0" smtClean="0"/>
            <a:t>Master Same Concepts?</a:t>
          </a:r>
          <a:br>
            <a:rPr lang="en-US" sz="2800" b="1" dirty="0" smtClean="0"/>
          </a:br>
          <a:r>
            <a:rPr lang="en-US" sz="2800" b="1" dirty="0" smtClean="0"/>
            <a:t>Skills?</a:t>
          </a:r>
          <a:br>
            <a:rPr lang="en-US" sz="2800" b="1" dirty="0" smtClean="0"/>
          </a:br>
          <a:r>
            <a:rPr lang="en-US" sz="2800" b="1" dirty="0" smtClean="0"/>
            <a:t>Grow?</a:t>
          </a:r>
          <a:r>
            <a:rPr lang="en-US" sz="1800" dirty="0" smtClean="0"/>
            <a:t/>
          </a:r>
          <a:br>
            <a:rPr lang="en-US" sz="1800" dirty="0" smtClean="0"/>
          </a:br>
          <a:endParaRPr lang="en-US" sz="1800" dirty="0"/>
        </a:p>
      </dgm:t>
    </dgm:pt>
    <dgm:pt modelId="{84F62BFD-9CFF-4EE0-86DA-4539D6643454}" type="parTrans" cxnId="{8873A3BA-9681-4BDC-9057-C11107D43778}">
      <dgm:prSet/>
      <dgm:spPr/>
      <dgm:t>
        <a:bodyPr/>
        <a:lstStyle/>
        <a:p>
          <a:endParaRPr lang="en-US"/>
        </a:p>
      </dgm:t>
    </dgm:pt>
    <dgm:pt modelId="{FFC08B5A-CFAD-4508-9629-B7AB0F879283}" type="sibTrans" cxnId="{8873A3BA-9681-4BDC-9057-C11107D43778}">
      <dgm:prSet/>
      <dgm:spPr/>
      <dgm:t>
        <a:bodyPr/>
        <a:lstStyle/>
        <a:p>
          <a:endParaRPr lang="en-US"/>
        </a:p>
      </dgm:t>
    </dgm:pt>
    <dgm:pt modelId="{D9BCF505-FC73-4412-8267-37998332D59F}" type="pres">
      <dgm:prSet presAssocID="{42CF369F-6BC6-4F74-9E39-4DE81A9A8A7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0828D5-530C-429F-98C0-F8B7EA327DCC}" type="pres">
      <dgm:prSet presAssocID="{42CF369F-6BC6-4F74-9E39-4DE81A9A8A77}" presName="divider" presStyleLbl="fgShp" presStyleIdx="0" presStyleCnt="1"/>
      <dgm:spPr/>
    </dgm:pt>
    <dgm:pt modelId="{BEAF5D68-D43E-4BB6-BB33-41B0D8E6DADD}" type="pres">
      <dgm:prSet presAssocID="{9B792FF0-2BD1-4525-8168-B334825CB750}" presName="downArrow" presStyleLbl="node1" presStyleIdx="0" presStyleCnt="2"/>
      <dgm:spPr/>
    </dgm:pt>
    <dgm:pt modelId="{69BBB965-CA10-4FFE-9468-4811B0750BE5}" type="pres">
      <dgm:prSet presAssocID="{9B792FF0-2BD1-4525-8168-B334825CB750}" presName="downArrowText" presStyleLbl="revTx" presStyleIdx="0" presStyleCnt="2" custScaleX="1536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096F46-5CFB-4315-A7D8-376D3CA09CA6}" type="pres">
      <dgm:prSet presAssocID="{6DF10B44-C022-45D6-92F7-92752B2E9897}" presName="upArrow" presStyleLbl="node1" presStyleIdx="1" presStyleCnt="2"/>
      <dgm:spPr/>
    </dgm:pt>
    <dgm:pt modelId="{281B85E0-C3E8-44AD-9423-7A8102016EFE}" type="pres">
      <dgm:prSet presAssocID="{6DF10B44-C022-45D6-92F7-92752B2E9897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73A3BA-9681-4BDC-9057-C11107D43778}" srcId="{42CF369F-6BC6-4F74-9E39-4DE81A9A8A77}" destId="{6DF10B44-C022-45D6-92F7-92752B2E9897}" srcOrd="1" destOrd="0" parTransId="{84F62BFD-9CFF-4EE0-86DA-4539D6643454}" sibTransId="{FFC08B5A-CFAD-4508-9629-B7AB0F879283}"/>
    <dgm:cxn modelId="{4F98A85D-2A74-4C05-9B64-8B25B3F43111}" type="presOf" srcId="{6DF10B44-C022-45D6-92F7-92752B2E9897}" destId="{281B85E0-C3E8-44AD-9423-7A8102016EFE}" srcOrd="0" destOrd="0" presId="urn:microsoft.com/office/officeart/2005/8/layout/arrow3"/>
    <dgm:cxn modelId="{417229DA-11D1-42C4-BAB8-9050FF385143}" type="presOf" srcId="{42CF369F-6BC6-4F74-9E39-4DE81A9A8A77}" destId="{D9BCF505-FC73-4412-8267-37998332D59F}" srcOrd="0" destOrd="0" presId="urn:microsoft.com/office/officeart/2005/8/layout/arrow3"/>
    <dgm:cxn modelId="{941DB6E2-D4F6-4061-B6AC-497221673158}" srcId="{42CF369F-6BC6-4F74-9E39-4DE81A9A8A77}" destId="{9B792FF0-2BD1-4525-8168-B334825CB750}" srcOrd="0" destOrd="0" parTransId="{823A5C04-D1A0-4012-A523-C91B86AAC71B}" sibTransId="{CAC31E7F-5D57-4B03-9D64-824EB87CA435}"/>
    <dgm:cxn modelId="{34E351E2-7B6A-419E-826D-A0EC5E6AC69E}" type="presOf" srcId="{9B792FF0-2BD1-4525-8168-B334825CB750}" destId="{69BBB965-CA10-4FFE-9468-4811B0750BE5}" srcOrd="0" destOrd="0" presId="urn:microsoft.com/office/officeart/2005/8/layout/arrow3"/>
    <dgm:cxn modelId="{8C210021-0F9E-4D27-A833-C7DFFB0B5914}" type="presParOf" srcId="{D9BCF505-FC73-4412-8267-37998332D59F}" destId="{5B0828D5-530C-429F-98C0-F8B7EA327DCC}" srcOrd="0" destOrd="0" presId="urn:microsoft.com/office/officeart/2005/8/layout/arrow3"/>
    <dgm:cxn modelId="{6FAC7E8F-FF5F-4D41-879E-F7FC553ED779}" type="presParOf" srcId="{D9BCF505-FC73-4412-8267-37998332D59F}" destId="{BEAF5D68-D43E-4BB6-BB33-41B0D8E6DADD}" srcOrd="1" destOrd="0" presId="urn:microsoft.com/office/officeart/2005/8/layout/arrow3"/>
    <dgm:cxn modelId="{7B75CEEE-9F8B-410A-A12F-2FEA33C12748}" type="presParOf" srcId="{D9BCF505-FC73-4412-8267-37998332D59F}" destId="{69BBB965-CA10-4FFE-9468-4811B0750BE5}" srcOrd="2" destOrd="0" presId="urn:microsoft.com/office/officeart/2005/8/layout/arrow3"/>
    <dgm:cxn modelId="{2AE6C4C1-0CD8-4429-8486-A4D8BC150D29}" type="presParOf" srcId="{D9BCF505-FC73-4412-8267-37998332D59F}" destId="{FB096F46-5CFB-4315-A7D8-376D3CA09CA6}" srcOrd="3" destOrd="0" presId="urn:microsoft.com/office/officeart/2005/8/layout/arrow3"/>
    <dgm:cxn modelId="{EAFDAB69-7AEF-49A5-8749-FB1FF73CA340}" type="presParOf" srcId="{D9BCF505-FC73-4412-8267-37998332D59F}" destId="{281B85E0-C3E8-44AD-9423-7A8102016EFE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11875A-581B-42B7-BC5D-5F08EB6465A1}" type="doc">
      <dgm:prSet loTypeId="urn:microsoft.com/office/officeart/2005/8/layout/pyramid4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391690-D6AB-41BA-85EB-1E63977BEAB7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Formal Classroom</a:t>
          </a:r>
          <a:br>
            <a:rPr lang="en-US" b="1" dirty="0" smtClean="0">
              <a:solidFill>
                <a:schemeClr val="tx1"/>
              </a:solidFill>
            </a:rPr>
          </a:br>
          <a:r>
            <a:rPr lang="en-US" b="1" dirty="0" smtClean="0">
              <a:solidFill>
                <a:schemeClr val="tx1"/>
              </a:solidFill>
            </a:rPr>
            <a:t>Measures</a:t>
          </a:r>
          <a:endParaRPr lang="en-US" b="1" dirty="0">
            <a:solidFill>
              <a:schemeClr val="tx1"/>
            </a:solidFill>
          </a:endParaRPr>
        </a:p>
      </dgm:t>
    </dgm:pt>
    <dgm:pt modelId="{E856804C-786E-4BAA-8BEC-D3EC06ABF2F3}" type="parTrans" cxnId="{563A2B49-E4F8-4CCA-9B6D-B23F48E54519}">
      <dgm:prSet/>
      <dgm:spPr/>
      <dgm:t>
        <a:bodyPr/>
        <a:lstStyle/>
        <a:p>
          <a:endParaRPr lang="en-US"/>
        </a:p>
      </dgm:t>
    </dgm:pt>
    <dgm:pt modelId="{4AE79D4F-B113-4DDD-A92E-3AA74BB4E845}" type="sibTrans" cxnId="{563A2B49-E4F8-4CCA-9B6D-B23F48E54519}">
      <dgm:prSet/>
      <dgm:spPr/>
      <dgm:t>
        <a:bodyPr/>
        <a:lstStyle/>
        <a:p>
          <a:endParaRPr lang="en-US"/>
        </a:p>
      </dgm:t>
    </dgm:pt>
    <dgm:pt modelId="{89678F90-1EC9-4CFA-B292-0317B555AF8B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Informal (Formative) Measures</a:t>
          </a:r>
          <a:endParaRPr lang="en-US" b="1" dirty="0">
            <a:solidFill>
              <a:schemeClr val="tx1"/>
            </a:solidFill>
          </a:endParaRPr>
        </a:p>
      </dgm:t>
    </dgm:pt>
    <dgm:pt modelId="{58513BC2-346F-466E-8E00-6FD4DFAA28DC}" type="parTrans" cxnId="{D483EDF1-0AB3-4C04-82C3-6632A2DCD75E}">
      <dgm:prSet/>
      <dgm:spPr/>
      <dgm:t>
        <a:bodyPr/>
        <a:lstStyle/>
        <a:p>
          <a:endParaRPr lang="en-US"/>
        </a:p>
      </dgm:t>
    </dgm:pt>
    <dgm:pt modelId="{20FC8AD3-01A4-48AD-9B9E-2CFB10229E89}" type="sibTrans" cxnId="{D483EDF1-0AB3-4C04-82C3-6632A2DCD75E}">
      <dgm:prSet/>
      <dgm:spPr/>
      <dgm:t>
        <a:bodyPr/>
        <a:lstStyle/>
        <a:p>
          <a:endParaRPr lang="en-US"/>
        </a:p>
      </dgm:t>
    </dgm:pt>
    <dgm:pt modelId="{34359DD2-9A04-4D1F-905D-8D298CD05C2D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FF0000"/>
              </a:solidFill>
            </a:rPr>
            <a:t>Informative</a:t>
          </a:r>
          <a:endParaRPr lang="en-US" sz="2000" b="1" dirty="0">
            <a:solidFill>
              <a:srgbClr val="FF0000"/>
            </a:solidFill>
          </a:endParaRPr>
        </a:p>
      </dgm:t>
    </dgm:pt>
    <dgm:pt modelId="{44065FBD-5A44-4522-9628-692081817B2C}" type="parTrans" cxnId="{0D00FAF7-EDC3-47E6-8124-5539D0FBD85E}">
      <dgm:prSet/>
      <dgm:spPr/>
      <dgm:t>
        <a:bodyPr/>
        <a:lstStyle/>
        <a:p>
          <a:endParaRPr lang="en-US"/>
        </a:p>
      </dgm:t>
    </dgm:pt>
    <dgm:pt modelId="{DB1A50AD-8DE9-47A0-B7D8-4E25115AFF30}" type="sibTrans" cxnId="{0D00FAF7-EDC3-47E6-8124-5539D0FBD85E}">
      <dgm:prSet/>
      <dgm:spPr/>
      <dgm:t>
        <a:bodyPr/>
        <a:lstStyle/>
        <a:p>
          <a:endParaRPr lang="en-US"/>
        </a:p>
      </dgm:t>
    </dgm:pt>
    <dgm:pt modelId="{8F45A65A-5E6A-4F4A-9A11-991EEB51A2B7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Benchmark</a:t>
          </a:r>
          <a:br>
            <a:rPr lang="en-US" b="1" dirty="0" smtClean="0">
              <a:solidFill>
                <a:schemeClr val="tx1"/>
              </a:solidFill>
            </a:rPr>
          </a:br>
          <a:r>
            <a:rPr lang="en-US" b="1" dirty="0" smtClean="0">
              <a:solidFill>
                <a:schemeClr val="tx1"/>
              </a:solidFill>
            </a:rPr>
            <a:t>Interim</a:t>
          </a:r>
          <a:br>
            <a:rPr lang="en-US" b="1" dirty="0" smtClean="0">
              <a:solidFill>
                <a:schemeClr val="tx1"/>
              </a:solidFill>
            </a:rPr>
          </a:br>
          <a:r>
            <a:rPr lang="en-US" b="1" dirty="0" smtClean="0">
              <a:solidFill>
                <a:schemeClr val="tx1"/>
              </a:solidFill>
            </a:rPr>
            <a:t>Summative Results</a:t>
          </a:r>
          <a:endParaRPr lang="en-US" b="1" dirty="0">
            <a:solidFill>
              <a:schemeClr val="tx1"/>
            </a:solidFill>
          </a:endParaRPr>
        </a:p>
      </dgm:t>
    </dgm:pt>
    <dgm:pt modelId="{46E47627-EAF5-4335-8ED6-490B2619284C}" type="parTrans" cxnId="{75166251-0A63-459D-A67B-04588EC4E494}">
      <dgm:prSet/>
      <dgm:spPr/>
      <dgm:t>
        <a:bodyPr/>
        <a:lstStyle/>
        <a:p>
          <a:endParaRPr lang="en-US"/>
        </a:p>
      </dgm:t>
    </dgm:pt>
    <dgm:pt modelId="{EBB84F81-7C85-4105-8FB9-42718494A55E}" type="sibTrans" cxnId="{75166251-0A63-459D-A67B-04588EC4E494}">
      <dgm:prSet/>
      <dgm:spPr/>
      <dgm:t>
        <a:bodyPr/>
        <a:lstStyle/>
        <a:p>
          <a:endParaRPr lang="en-US"/>
        </a:p>
      </dgm:t>
    </dgm:pt>
    <dgm:pt modelId="{6B7ADB08-1382-4A6A-87CB-D1C751F0BC1A}" type="pres">
      <dgm:prSet presAssocID="{A611875A-581B-42B7-BC5D-5F08EB6465A1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1F7C2F-2E44-4173-9387-7628AF2540A3}" type="pres">
      <dgm:prSet presAssocID="{A611875A-581B-42B7-BC5D-5F08EB6465A1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9B4F89-B70C-4BC2-BC20-A0483F52E396}" type="pres">
      <dgm:prSet presAssocID="{A611875A-581B-42B7-BC5D-5F08EB6465A1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059A0D-7198-4494-901E-CBB15B2130F2}" type="pres">
      <dgm:prSet presAssocID="{A611875A-581B-42B7-BC5D-5F08EB6465A1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60CDA7-51E1-43DD-8A64-07E7D33551B5}" type="pres">
      <dgm:prSet presAssocID="{A611875A-581B-42B7-BC5D-5F08EB6465A1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D94850-CDD4-4D3E-BCBA-1449AD14085F}" type="presOf" srcId="{A611875A-581B-42B7-BC5D-5F08EB6465A1}" destId="{6B7ADB08-1382-4A6A-87CB-D1C751F0BC1A}" srcOrd="0" destOrd="0" presId="urn:microsoft.com/office/officeart/2005/8/layout/pyramid4"/>
    <dgm:cxn modelId="{0D00FAF7-EDC3-47E6-8124-5539D0FBD85E}" srcId="{A611875A-581B-42B7-BC5D-5F08EB6465A1}" destId="{34359DD2-9A04-4D1F-905D-8D298CD05C2D}" srcOrd="2" destOrd="0" parTransId="{44065FBD-5A44-4522-9628-692081817B2C}" sibTransId="{DB1A50AD-8DE9-47A0-B7D8-4E25115AFF30}"/>
    <dgm:cxn modelId="{AD951B7C-00E0-49D9-A437-144D36A27BCE}" type="presOf" srcId="{34359DD2-9A04-4D1F-905D-8D298CD05C2D}" destId="{4B059A0D-7198-4494-901E-CBB15B2130F2}" srcOrd="0" destOrd="0" presId="urn:microsoft.com/office/officeart/2005/8/layout/pyramid4"/>
    <dgm:cxn modelId="{563A2B49-E4F8-4CCA-9B6D-B23F48E54519}" srcId="{A611875A-581B-42B7-BC5D-5F08EB6465A1}" destId="{94391690-D6AB-41BA-85EB-1E63977BEAB7}" srcOrd="0" destOrd="0" parTransId="{E856804C-786E-4BAA-8BEC-D3EC06ABF2F3}" sibTransId="{4AE79D4F-B113-4DDD-A92E-3AA74BB4E845}"/>
    <dgm:cxn modelId="{75166251-0A63-459D-A67B-04588EC4E494}" srcId="{A611875A-581B-42B7-BC5D-5F08EB6465A1}" destId="{8F45A65A-5E6A-4F4A-9A11-991EEB51A2B7}" srcOrd="3" destOrd="0" parTransId="{46E47627-EAF5-4335-8ED6-490B2619284C}" sibTransId="{EBB84F81-7C85-4105-8FB9-42718494A55E}"/>
    <dgm:cxn modelId="{1E54C995-1870-4879-A666-0CD414F3B3A3}" type="presOf" srcId="{8F45A65A-5E6A-4F4A-9A11-991EEB51A2B7}" destId="{4D60CDA7-51E1-43DD-8A64-07E7D33551B5}" srcOrd="0" destOrd="0" presId="urn:microsoft.com/office/officeart/2005/8/layout/pyramid4"/>
    <dgm:cxn modelId="{D483EDF1-0AB3-4C04-82C3-6632A2DCD75E}" srcId="{A611875A-581B-42B7-BC5D-5F08EB6465A1}" destId="{89678F90-1EC9-4CFA-B292-0317B555AF8B}" srcOrd="1" destOrd="0" parTransId="{58513BC2-346F-466E-8E00-6FD4DFAA28DC}" sibTransId="{20FC8AD3-01A4-48AD-9B9E-2CFB10229E89}"/>
    <dgm:cxn modelId="{9105AE81-DC2F-41F5-9D25-44BCCF128D83}" type="presOf" srcId="{94391690-D6AB-41BA-85EB-1E63977BEAB7}" destId="{EE1F7C2F-2E44-4173-9387-7628AF2540A3}" srcOrd="0" destOrd="0" presId="urn:microsoft.com/office/officeart/2005/8/layout/pyramid4"/>
    <dgm:cxn modelId="{45D66D2B-0F51-4CA8-A7BC-299132523EFC}" type="presOf" srcId="{89678F90-1EC9-4CFA-B292-0317B555AF8B}" destId="{B89B4F89-B70C-4BC2-BC20-A0483F52E396}" srcOrd="0" destOrd="0" presId="urn:microsoft.com/office/officeart/2005/8/layout/pyramid4"/>
    <dgm:cxn modelId="{7171BB40-9B0B-4176-B2F7-9994277E5C89}" type="presParOf" srcId="{6B7ADB08-1382-4A6A-87CB-D1C751F0BC1A}" destId="{EE1F7C2F-2E44-4173-9387-7628AF2540A3}" srcOrd="0" destOrd="0" presId="urn:microsoft.com/office/officeart/2005/8/layout/pyramid4"/>
    <dgm:cxn modelId="{954BA5D2-7157-4BA4-96E0-F01BB0BBD029}" type="presParOf" srcId="{6B7ADB08-1382-4A6A-87CB-D1C751F0BC1A}" destId="{B89B4F89-B70C-4BC2-BC20-A0483F52E396}" srcOrd="1" destOrd="0" presId="urn:microsoft.com/office/officeart/2005/8/layout/pyramid4"/>
    <dgm:cxn modelId="{9E96E967-8931-44AB-AF8D-15CA523EE164}" type="presParOf" srcId="{6B7ADB08-1382-4A6A-87CB-D1C751F0BC1A}" destId="{4B059A0D-7198-4494-901E-CBB15B2130F2}" srcOrd="2" destOrd="0" presId="urn:microsoft.com/office/officeart/2005/8/layout/pyramid4"/>
    <dgm:cxn modelId="{346F00EF-503B-4582-BB01-8033C40E3818}" type="presParOf" srcId="{6B7ADB08-1382-4A6A-87CB-D1C751F0BC1A}" destId="{4D60CDA7-51E1-43DD-8A64-07E7D33551B5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3/5/2015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95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3/5/2015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13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needs something different-</a:t>
            </a:r>
            <a:r>
              <a:rPr lang="en-US" baseline="0" dirty="0" smtClean="0"/>
              <a:t> first different content, second different processes, third knows the content and the processes may just need to be able to vary her product</a:t>
            </a:r>
          </a:p>
          <a:p>
            <a:r>
              <a:rPr lang="en-US" baseline="0" dirty="0" smtClean="0"/>
              <a:t>All of them need time in the kitchen and all can probably use some of the same instruction</a:t>
            </a:r>
          </a:p>
          <a:p>
            <a:r>
              <a:rPr lang="en-US" baseline="0" dirty="0" smtClean="0"/>
              <a:t>However, if they each get only the same instruction, they will not be likely to be successful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87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Pre-assessment</a:t>
            </a:r>
            <a:r>
              <a:rPr lang="en-US" baseline="0" dirty="0" smtClean="0"/>
              <a:t> is key</a:t>
            </a:r>
          </a:p>
          <a:p>
            <a:r>
              <a:rPr lang="en-US" baseline="0" dirty="0" smtClean="0"/>
              <a:t>Types of pre-assessment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84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r>
              <a:rPr lang="en-US" baseline="0" dirty="0" smtClean="0"/>
              <a:t> at 10:00 minutes to 12:30 </a:t>
            </a:r>
            <a:r>
              <a:rPr lang="en-US" baseline="0" dirty="0" err="1" smtClean="0"/>
              <a:t>ish</a:t>
            </a:r>
            <a:r>
              <a:rPr lang="en-US" baseline="0" dirty="0" smtClean="0"/>
              <a:t>- people do not know what they want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2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CA" dirty="0" smtClean="0"/>
              <a:t>We will not have time to go into great depth with these today, but if you are interested in differentiating content, these</a:t>
            </a:r>
            <a:r>
              <a:rPr lang="en-CA" baseline="0" dirty="0" smtClean="0"/>
              <a:t> are some other tools or methods</a:t>
            </a:r>
            <a:endParaRPr lang="en-CA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979828-760F-4737-B43E-C13E603901D6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val="3506911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F81BD4-BA26-42E6-8146-4EF86E513535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val="1447682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03396A-E359-46A6-A25E-E343133F48F7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val="290544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B9F6D7B4-45E2-4D47-8B73-06A9BCAB8E89}" type="slidenum">
              <a:rPr lang="en-US"/>
              <a:pPr/>
              <a:t>25</a:t>
            </a:fld>
            <a:endParaRPr lang="en-US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155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2800" y="5148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5867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6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2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6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687" y="1066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8087" y="1143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09600" y="76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36087" y="593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24400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5029201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7318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381000" y="7318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446AEAF-210E-4785-86BB-0114716F1351}" type="datetimeFigureOut">
              <a:rPr lang="en-US"/>
              <a:pPr>
                <a:defRPr/>
              </a:pPr>
              <a:t>3/5/2015</a:t>
            </a:fld>
            <a:endParaRPr lang="en-CA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CB4E4AA-0122-4CC1-BC91-F691F2E6688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8635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Font typeface="Arial" pitchFamily="34" charset="0"/>
              <a:buChar char="•"/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4213" indent="-227013">
              <a:lnSpc>
                <a:spcPts val="2600"/>
              </a:lnSpc>
              <a:buFont typeface="Arial" pitchFamily="34" charset="0"/>
              <a:buChar char="•"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1087438" indent="-173038">
              <a:lnSpc>
                <a:spcPts val="2600"/>
              </a:lnSpc>
              <a:buFont typeface="Arial" pitchFamily="34" charset="0"/>
              <a:buChar char="•"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541463" indent="-169863">
              <a:lnSpc>
                <a:spcPts val="2600"/>
              </a:lnSpc>
              <a:buFont typeface="Arial" pitchFamily="34" charset="0"/>
              <a:buChar char="•"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2001838" indent="-173038">
              <a:lnSpc>
                <a:spcPts val="2600"/>
              </a:lnSpc>
              <a:buFont typeface="Arial" pitchFamily="34" charset="0"/>
              <a:buChar char="•"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38200" y="593400"/>
            <a:ext cx="8251200" cy="457200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57800" y="6272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39763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38200" y="2825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6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838200" y="1407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838200" y="2116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38200" y="3464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838200" y="41736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838200" y="4953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524000"/>
            <a:ext cx="4038600" cy="4525964"/>
          </a:xfr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 sz="2400"/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000"/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000"/>
            </a:lvl3pPr>
            <a:lvl4pPr>
              <a:buClr>
                <a:schemeClr val="tx1">
                  <a:lumMod val="75000"/>
                  <a:lumOff val="25000"/>
                </a:schemeClr>
              </a:buClr>
              <a:defRPr sz="1800"/>
            </a:lvl4pPr>
            <a:lvl5pPr>
              <a:buClr>
                <a:schemeClr val="tx1">
                  <a:lumMod val="75000"/>
                  <a:lumOff val="2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524000"/>
            <a:ext cx="4038600" cy="4525964"/>
          </a:xfr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 sz="2400"/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000"/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000"/>
            </a:lvl3pPr>
            <a:lvl4pPr>
              <a:buClr>
                <a:schemeClr val="tx1">
                  <a:lumMod val="75000"/>
                  <a:lumOff val="25000"/>
                </a:schemeClr>
              </a:buClr>
              <a:defRPr sz="1800"/>
            </a:lvl4pPr>
            <a:lvl5pPr>
              <a:buClr>
                <a:schemeClr val="tx1">
                  <a:lumMod val="75000"/>
                  <a:lumOff val="2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3048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>
          <a:xfrm>
            <a:off x="5181600" y="6272837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6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477000" y="6653837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048000" y="1828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33400" y="38862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048000" y="38862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6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14400" y="31242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695700" y="31242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477000" y="31242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914400" y="14478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695700" y="14478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477000" y="14478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6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451" y="1951037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0451" y="2255837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0639" y="2255837"/>
            <a:ext cx="4041775" cy="4068763"/>
          </a:xfrm>
        </p:spPr>
        <p:txBody>
          <a:bodyPr/>
          <a:lstStyle>
            <a:lvl1pPr>
              <a:buClr>
                <a:schemeClr val="accent1">
                  <a:lumMod val="20000"/>
                  <a:lumOff val="80000"/>
                </a:schemeClr>
              </a:buClr>
              <a:defRPr sz="2000"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5103812" y="1951038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6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880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6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304472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600" y="960436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  <p:sldLayoutId id="2147483665" r:id="rId1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3200" b="1" kern="12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SzPct val="70000"/>
        <a:buFont typeface="Arial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SzPct val="70000"/>
        <a:buFont typeface="Arial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SzPct val="70000"/>
        <a:buFont typeface="Arial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SzPct val="70000"/>
        <a:buFont typeface="Arial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SzPct val="70000"/>
        <a:buFont typeface="Arial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youtube.com/watch?v=raBC8Vs_f6M&amp;NR=1&amp;feature=endscreen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hyperlink" Target="http://www.quantiles.com/" TargetMode="External"/><Relationship Id="rId2" Type="http://schemas.openxmlformats.org/officeDocument/2006/relationships/hyperlink" Target="http://quantile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wsela.com/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publicschools.org/docs/accountability/uisrs/eoguisr12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ted.com/talks/malcolm_gladwell_on_spaghetti_sauc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erleaders.wordpress.com/2014/06/28/standards-based-choice-assessment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youtube.com/watch?v=kn8faeuQjE0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playground.com/thinkingblocks.html" TargetMode="External"/><Relationship Id="rId2" Type="http://schemas.openxmlformats.org/officeDocument/2006/relationships/hyperlink" Target="http://www.livebinders.com/play/play?id=16434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nslowaig.weebly.com/gifted-conference-presentations.html" TargetMode="External"/><Relationship Id="rId5" Type="http://schemas.openxmlformats.org/officeDocument/2006/relationships/hyperlink" Target="http://onslowaig.weebly.com/gifted-links-symbaloo.html" TargetMode="External"/><Relationship Id="rId4" Type="http://schemas.openxmlformats.org/officeDocument/2006/relationships/hyperlink" Target="https://quantiles.com/tools/quantile-teacher-assistant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maccss.ncdpi.wikispaces.net/Summer+Institute+2012+6+-+12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yYVTu2aoK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438400" y="130175"/>
            <a:ext cx="7772400" cy="860425"/>
          </a:xfrm>
        </p:spPr>
        <p:txBody>
          <a:bodyPr/>
          <a:lstStyle/>
          <a:p>
            <a:r>
              <a:rPr lang="en-US" dirty="0" smtClean="0"/>
              <a:t>Differentiation Session 1</a:t>
            </a:r>
            <a:br>
              <a:rPr lang="en-US" dirty="0" smtClean="0"/>
            </a:br>
            <a:r>
              <a:rPr lang="en-US" dirty="0" smtClean="0"/>
              <a:t>   (Math as an example)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90200" y="5029200"/>
            <a:ext cx="7753800" cy="1828800"/>
          </a:xfrm>
        </p:spPr>
        <p:txBody>
          <a:bodyPr>
            <a:normAutofit/>
          </a:bodyPr>
          <a:lstStyle/>
          <a:p>
            <a:pPr algn="r"/>
            <a:r>
              <a:rPr lang="en-US" i="1" dirty="0" smtClean="0"/>
              <a:t>Michael </a:t>
            </a:r>
            <a:r>
              <a:rPr lang="en-US" i="1" dirty="0" smtClean="0"/>
              <a:t>Elder</a:t>
            </a:r>
          </a:p>
          <a:p>
            <a:pPr algn="r"/>
            <a:r>
              <a:rPr lang="en-US" i="1" dirty="0" smtClean="0"/>
              <a:t>#ncagt41 @</a:t>
            </a:r>
            <a:r>
              <a:rPr lang="en-US" i="1" dirty="0" err="1" smtClean="0"/>
              <a:t>ncagt</a:t>
            </a:r>
            <a:endParaRPr lang="en-US" i="1" dirty="0" smtClean="0"/>
          </a:p>
          <a:p>
            <a:pPr algn="r"/>
            <a:r>
              <a:rPr lang="en-US" i="1" dirty="0" smtClean="0"/>
              <a:t>NCAGT Conference</a:t>
            </a:r>
          </a:p>
          <a:p>
            <a:pPr algn="r"/>
            <a:r>
              <a:rPr lang="en-US" i="1" dirty="0" smtClean="0"/>
              <a:t>www.academicinnovation.weebly.com</a:t>
            </a:r>
            <a:endParaRPr lang="en-US" i="1" dirty="0"/>
          </a:p>
        </p:txBody>
      </p:sp>
      <p:pic>
        <p:nvPicPr>
          <p:cNvPr id="44034" name="Picture 2" descr="https://encrypted-tbn2.gstatic.com/images?q=tbn:ANd9GcTo5kd-X21rrBTEN70W-mZkx6gTynUZTH386EqQxUcIWHjeYhnmF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90600"/>
            <a:ext cx="4038600" cy="376127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96698" y="5120553"/>
            <a:ext cx="2651701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atin typeface="Perpetua" pitchFamily="18" charset="0"/>
                <a:ea typeface="+mj-ea"/>
                <a:cs typeface="+mj-cs"/>
              </a:rPr>
              <a:t>@</a:t>
            </a:r>
            <a:r>
              <a:rPr lang="en-US" sz="2800" dirty="0" err="1" smtClean="0">
                <a:latin typeface="Perpetua" pitchFamily="18" charset="0"/>
                <a:ea typeface="+mj-ea"/>
                <a:cs typeface="+mj-cs"/>
              </a:rPr>
              <a:t>meldernc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1026" name="Picture 2" descr="http://png-5.vector.me/files/images/7/3/737394/twitter_thum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100" y="5180085"/>
            <a:ext cx="853498" cy="85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Pre-Assessment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524000" y="0"/>
          <a:ext cx="74676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7106" name="Picture 2" descr="http://billramseyrealtors.com/wp-content/uploads/2012/09/Key-Success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-152400"/>
            <a:ext cx="5120640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1522936">
            <a:off x="6553200" y="304800"/>
            <a:ext cx="2057400" cy="1600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What are some types of pre-assessment?</a:t>
            </a:r>
          </a:p>
        </p:txBody>
      </p:sp>
      <p:sp>
        <p:nvSpPr>
          <p:cNvPr id="7" name="TextBox 6"/>
          <p:cNvSpPr txBox="1"/>
          <p:nvPr/>
        </p:nvSpPr>
        <p:spPr>
          <a:xfrm rot="19914872">
            <a:off x="609600" y="3505200"/>
            <a:ext cx="2057400" cy="1600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Who should be pre-assessed?</a:t>
            </a:r>
          </a:p>
        </p:txBody>
      </p:sp>
      <p:sp>
        <p:nvSpPr>
          <p:cNvPr id="8" name="TextBox 7"/>
          <p:cNvSpPr txBox="1"/>
          <p:nvPr/>
        </p:nvSpPr>
        <p:spPr>
          <a:xfrm rot="1501453">
            <a:off x="6729470" y="3089184"/>
            <a:ext cx="2057400" cy="15124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How do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we respond?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0" y="593400"/>
            <a:ext cx="8251200" cy="930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Differentiating by Content</a:t>
            </a:r>
            <a:br>
              <a:rPr lang="en-US" dirty="0" smtClean="0"/>
            </a:br>
            <a:r>
              <a:rPr lang="en-US" dirty="0" smtClean="0"/>
              <a:t>Q </a:t>
            </a:r>
            <a:r>
              <a:rPr lang="en-US" dirty="0" err="1" smtClean="0"/>
              <a:t>Taxons</a:t>
            </a:r>
            <a:r>
              <a:rPr lang="en-US" dirty="0" smtClean="0"/>
              <a:t> and Levels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Let’s Talk Tools</a:t>
            </a:r>
            <a:endParaRPr lang="en-US" dirty="0"/>
          </a:p>
        </p:txBody>
      </p:sp>
      <p:pic>
        <p:nvPicPr>
          <p:cNvPr id="43010" name="Picture 2" descr="http://lexile.co.uk/images/MM-log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514600"/>
            <a:ext cx="2971800" cy="2061522"/>
          </a:xfrm>
          <a:prstGeom prst="rect">
            <a:avLst/>
          </a:prstGeom>
          <a:noFill/>
        </p:spPr>
      </p:pic>
      <p:pic>
        <p:nvPicPr>
          <p:cNvPr id="43012" name="Picture 4" descr="http://blog.tomsnyder.com/Portals/30062/images/quantile_assesment2.gif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514599"/>
            <a:ext cx="2286000" cy="2090617"/>
          </a:xfrm>
          <a:prstGeom prst="rect">
            <a:avLst/>
          </a:prstGeom>
          <a:noFill/>
        </p:spPr>
      </p:pic>
      <p:pic>
        <p:nvPicPr>
          <p:cNvPr id="61442" name="Picture 2" descr="http://www.byron.lib.il.us/images/img-lexi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514600"/>
            <a:ext cx="2018158" cy="2057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629400" y="4800600"/>
            <a:ext cx="2362200" cy="304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  <a:hlinkClick r:id="rId6"/>
              </a:rPr>
              <a:t>www.newsela.com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4648200"/>
            <a:ext cx="2362200" cy="381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  <a:hlinkClick r:id="rId7"/>
              </a:rPr>
              <a:t>www.quantiles.com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Quantile</a:t>
            </a:r>
            <a:r>
              <a:rPr lang="en-US" dirty="0" smtClean="0"/>
              <a:t> &amp; </a:t>
            </a:r>
            <a:r>
              <a:rPr lang="en-US" dirty="0" err="1" smtClean="0"/>
              <a:t>Lexile</a:t>
            </a:r>
            <a:r>
              <a:rPr lang="en-US" dirty="0" smtClean="0"/>
              <a:t> Score Given for Each Child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Grades 3-5</a:t>
            </a:r>
            <a:endParaRPr lang="en-US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869" t="9085" r="19890" b="1684"/>
          <a:stretch>
            <a:fillRect/>
          </a:stretch>
        </p:blipFill>
        <p:spPr bwMode="auto">
          <a:xfrm>
            <a:off x="838200" y="1143000"/>
            <a:ext cx="80010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 rot="3690983">
            <a:off x="5172405" y="1454816"/>
            <a:ext cx="1861969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28800" y="6412468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http://www.ncpublicschools.org/docs/accountability/uisrs/eoguisr12.pdf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Most Difficult First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7010400" cy="4038600"/>
          </a:xfrm>
        </p:spPr>
        <p:txBody>
          <a:bodyPr/>
          <a:lstStyle/>
          <a:p>
            <a:r>
              <a:rPr lang="en-US" dirty="0" smtClean="0"/>
              <a:t>Share the most difficult task or problem(s)</a:t>
            </a:r>
          </a:p>
          <a:p>
            <a:r>
              <a:rPr lang="en-US" dirty="0" smtClean="0"/>
              <a:t>Students who can demonstrate precision and accuracy do not need the additional practice</a:t>
            </a:r>
            <a:endParaRPr lang="en-US" dirty="0"/>
          </a:p>
        </p:txBody>
      </p:sp>
      <p:pic>
        <p:nvPicPr>
          <p:cNvPr id="59396" name="Picture 4" descr="http://www.fitnessquotes.net/wp-content/uploads/2015/01/1331377327103535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00400"/>
            <a:ext cx="479107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http://www.enke.co.za/wp-content/uploads/2014/10/challenge-accept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26000" b="24000"/>
          <a:stretch/>
        </p:blipFill>
        <p:spPr bwMode="auto">
          <a:xfrm rot="1370448">
            <a:off x="4185745" y="3982336"/>
            <a:ext cx="3733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99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Choice and Menus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44235"/>
            <a:ext cx="4648200" cy="5529717"/>
          </a:xfrm>
        </p:spPr>
        <p:txBody>
          <a:bodyPr>
            <a:normAutofit lnSpcReduction="10000"/>
          </a:bodyPr>
          <a:lstStyle/>
          <a:p>
            <a:pPr marL="173038" lvl="2" indent="-173038"/>
            <a:r>
              <a:rPr lang="en-US" dirty="0" smtClean="0"/>
              <a:t>The Power of Choice</a:t>
            </a:r>
          </a:p>
          <a:p>
            <a:pPr marL="625475" lvl="3" indent="-173038"/>
            <a:r>
              <a:rPr lang="en-US" dirty="0" smtClean="0"/>
              <a:t>Choice:</a:t>
            </a:r>
          </a:p>
          <a:p>
            <a:pPr marL="1087438" lvl="4" indent="-173038"/>
            <a:r>
              <a:rPr lang="en-US" dirty="0" smtClean="0"/>
              <a:t>Preferred Learning Styles of Gifted Kids</a:t>
            </a:r>
          </a:p>
          <a:p>
            <a:pPr marL="1087438" lvl="4" indent="-173038"/>
            <a:r>
              <a:rPr lang="en-US" dirty="0" smtClean="0"/>
              <a:t>Choice only option that allows a teacher to meet a variety of student needs</a:t>
            </a:r>
          </a:p>
          <a:p>
            <a:pPr marL="1087438" lvl="4" indent="-173038"/>
            <a:r>
              <a:rPr lang="en-US" dirty="0" smtClean="0"/>
              <a:t>Greater sense of independence</a:t>
            </a:r>
          </a:p>
          <a:p>
            <a:pPr marL="1087438" lvl="4" indent="-173038"/>
            <a:r>
              <a:rPr lang="en-US" dirty="0" smtClean="0"/>
              <a:t>Increased Focus</a:t>
            </a:r>
          </a:p>
          <a:p>
            <a:pPr marL="1087438" lvl="4" indent="-173038"/>
            <a:r>
              <a:rPr lang="en-US" dirty="0" smtClean="0"/>
              <a:t>Greater Completion Rates</a:t>
            </a:r>
          </a:p>
          <a:p>
            <a:pPr marL="1087438" lvl="4" indent="-173038"/>
            <a:r>
              <a:rPr lang="en-US" dirty="0" smtClean="0"/>
              <a:t>Kids and People do not always know what they want</a:t>
            </a:r>
          </a:p>
          <a:p>
            <a:pPr marL="914400" lvl="4" indent="0">
              <a:buNone/>
            </a:pPr>
            <a:endParaRPr lang="en-US" dirty="0" smtClean="0"/>
          </a:p>
          <a:p>
            <a:pPr marL="0" lvl="2" indent="0">
              <a:buNone/>
            </a:pPr>
            <a:r>
              <a:rPr lang="en-US" sz="2000" i="1" dirty="0" smtClean="0"/>
              <a:t>Also </a:t>
            </a:r>
            <a:r>
              <a:rPr lang="en-US" sz="2000" i="1" dirty="0"/>
              <a:t>available for Language Arts, Science, Social Studies </a:t>
            </a:r>
            <a:r>
              <a:rPr lang="en-US" sz="2000" i="1" dirty="0" smtClean="0"/>
              <a:t>and for Inclusive </a:t>
            </a:r>
            <a:r>
              <a:rPr lang="en-US" sz="2000" i="1" dirty="0"/>
              <a:t>Classrooms</a:t>
            </a:r>
          </a:p>
          <a:p>
            <a:endParaRPr lang="en-US" dirty="0"/>
          </a:p>
        </p:txBody>
      </p:sp>
      <p:pic>
        <p:nvPicPr>
          <p:cNvPr id="60418" name="Picture 2" descr="http://www.qepbooks.com/images/sites/1/products/c366fce2-e4b5-4a40-bc75-7c4a944f1fc1/medium/Differentiating-Instruction-Menus-Gr-35-Ma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76" y="304472"/>
            <a:ext cx="3417824" cy="548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48768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www.ted.com/talks/malcolm_gladwell_on_spaghetti_sauce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173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60451" y="715963"/>
            <a:ext cx="4040188" cy="5608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Characteristics</a:t>
            </a:r>
          </a:p>
          <a:p>
            <a:r>
              <a:rPr lang="en-US" sz="2800" dirty="0" smtClean="0"/>
              <a:t>Eight Choices</a:t>
            </a:r>
          </a:p>
          <a:p>
            <a:r>
              <a:rPr lang="en-US" sz="2800" dirty="0" smtClean="0"/>
              <a:t>One Free Space</a:t>
            </a:r>
          </a:p>
          <a:p>
            <a:r>
              <a:rPr lang="en-US" sz="2800" dirty="0" smtClean="0"/>
              <a:t>Same Level of Bloom’s</a:t>
            </a:r>
          </a:p>
          <a:p>
            <a:r>
              <a:rPr lang="en-US" sz="2800" dirty="0" smtClean="0"/>
              <a:t>Same Weight for Grading</a:t>
            </a:r>
          </a:p>
          <a:p>
            <a:r>
              <a:rPr lang="en-US" sz="2800" dirty="0" smtClean="0"/>
              <a:t>Flexible</a:t>
            </a:r>
          </a:p>
          <a:p>
            <a:r>
              <a:rPr lang="en-US" sz="2800" dirty="0" smtClean="0"/>
              <a:t>Can be limiting for students</a:t>
            </a:r>
          </a:p>
          <a:p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5344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Tic-Tac-Toe Menu</a:t>
            </a:r>
            <a:br>
              <a:rPr lang="en-US" dirty="0" smtClean="0"/>
            </a:br>
            <a:r>
              <a:rPr lang="en-US" dirty="0" smtClean="0"/>
              <a:t>(Choice Menu One)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5181600"/>
            <a:ext cx="2895600" cy="1673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-16483"/>
            <a:ext cx="4343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9600" y="715963"/>
            <a:ext cx="4040188" cy="5608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Characteristics</a:t>
            </a:r>
          </a:p>
          <a:p>
            <a:r>
              <a:rPr lang="en-US" sz="2800" dirty="0" smtClean="0"/>
              <a:t>Challenge List</a:t>
            </a:r>
          </a:p>
          <a:p>
            <a:r>
              <a:rPr lang="en-US" sz="2800" dirty="0" smtClean="0"/>
              <a:t>At least 10 Predetermined </a:t>
            </a:r>
            <a:r>
              <a:rPr lang="en-US" sz="2800" dirty="0"/>
              <a:t>C</a:t>
            </a:r>
            <a:r>
              <a:rPr lang="en-US" sz="2800" dirty="0" smtClean="0"/>
              <a:t>hoices</a:t>
            </a:r>
          </a:p>
          <a:p>
            <a:r>
              <a:rPr lang="en-US" sz="2800" dirty="0" smtClean="0"/>
              <a:t>Weighted Scoring</a:t>
            </a:r>
          </a:p>
          <a:p>
            <a:r>
              <a:rPr lang="en-US" sz="2800" dirty="0" smtClean="0"/>
              <a:t>Based on Bloom’s</a:t>
            </a:r>
          </a:p>
          <a:p>
            <a:r>
              <a:rPr lang="en-US" sz="2800" dirty="0" smtClean="0"/>
              <a:t>Responsibility</a:t>
            </a:r>
          </a:p>
          <a:p>
            <a:r>
              <a:rPr lang="en-US" sz="2800" dirty="0" smtClean="0"/>
              <a:t>Few Topics</a:t>
            </a:r>
          </a:p>
          <a:p>
            <a:r>
              <a:rPr lang="en-US" sz="2800" dirty="0" smtClean="0"/>
              <a:t>No guarantees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5344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Check List (List Menu) </a:t>
            </a:r>
            <a:br>
              <a:rPr lang="en-US" dirty="0" smtClean="0"/>
            </a:br>
            <a:r>
              <a:rPr lang="en-US" dirty="0" smtClean="0"/>
              <a:t>(Choice Menu Two)</a:t>
            </a:r>
            <a:endParaRPr lang="en-US" dirty="0"/>
          </a:p>
        </p:txBody>
      </p:sp>
      <p:pic>
        <p:nvPicPr>
          <p:cNvPr id="61446" name="Picture 6" descr="http://ec.l.thumbs.canstockphoto.com/canstock92186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1" y="5151437"/>
            <a:ext cx="1433513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0" y="6927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2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60451" y="944563"/>
            <a:ext cx="4040188" cy="5608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Characteristics</a:t>
            </a:r>
          </a:p>
          <a:p>
            <a:r>
              <a:rPr lang="en-US" sz="2800" dirty="0" smtClean="0"/>
              <a:t>Two Choices (2 points)</a:t>
            </a:r>
          </a:p>
          <a:p>
            <a:r>
              <a:rPr lang="en-US" sz="2800" dirty="0" smtClean="0"/>
              <a:t>Four Choices (5 points)</a:t>
            </a:r>
          </a:p>
          <a:p>
            <a:r>
              <a:rPr lang="en-US" sz="2800" dirty="0" smtClean="0"/>
              <a:t>Two Choices (8 points)</a:t>
            </a:r>
          </a:p>
          <a:p>
            <a:r>
              <a:rPr lang="en-US" sz="2800" dirty="0" smtClean="0"/>
              <a:t>Based on Bloom’s</a:t>
            </a:r>
          </a:p>
          <a:p>
            <a:r>
              <a:rPr lang="en-US" sz="2800" dirty="0" smtClean="0"/>
              <a:t>Generally limited to one topic</a:t>
            </a:r>
          </a:p>
          <a:p>
            <a:r>
              <a:rPr lang="en-US" sz="2800" dirty="0" smtClean="0"/>
              <a:t>Set Point Value/Target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5344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2 -5 - 8 Menu</a:t>
            </a:r>
            <a:br>
              <a:rPr lang="en-US" dirty="0" smtClean="0"/>
            </a:br>
            <a:r>
              <a:rPr lang="en-US" dirty="0" smtClean="0"/>
              <a:t>(Choice Menu Three)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501" t="5530" r="42499" b="2304"/>
          <a:stretch/>
        </p:blipFill>
        <p:spPr>
          <a:xfrm>
            <a:off x="5229510" y="0"/>
            <a:ext cx="391448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0" y="502920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Source: </a:t>
            </a:r>
            <a:r>
              <a:rPr lang="en-US" sz="1600" dirty="0" smtClean="0">
                <a:hlinkClick r:id="rId3"/>
              </a:rPr>
              <a:t>https</a:t>
            </a:r>
            <a:r>
              <a:rPr lang="en-US" sz="1600" dirty="0">
                <a:hlinkClick r:id="rId3"/>
              </a:rPr>
              <a:t>://teacherleaders.wordpress.com/2014/06/28/standards-based-choice-assessment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4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8012" y="944563"/>
            <a:ext cx="4040188" cy="5608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Characteristics</a:t>
            </a:r>
          </a:p>
          <a:p>
            <a:r>
              <a:rPr lang="en-US" sz="2800" dirty="0" smtClean="0"/>
              <a:t>At Least 20 Choices</a:t>
            </a:r>
          </a:p>
          <a:p>
            <a:r>
              <a:rPr lang="en-US" sz="2800" dirty="0" smtClean="0"/>
              <a:t>Singles (understand)</a:t>
            </a:r>
          </a:p>
          <a:p>
            <a:r>
              <a:rPr lang="en-US" sz="2800" dirty="0" smtClean="0"/>
              <a:t>Doubles (apply and analyze)</a:t>
            </a:r>
          </a:p>
          <a:p>
            <a:r>
              <a:rPr lang="en-US" sz="2800" dirty="0" smtClean="0"/>
              <a:t>Triples (evaluate)</a:t>
            </a:r>
          </a:p>
          <a:p>
            <a:r>
              <a:rPr lang="en-US" sz="2800" dirty="0" smtClean="0"/>
              <a:t>Home Run (create)</a:t>
            </a:r>
          </a:p>
          <a:p>
            <a:r>
              <a:rPr lang="en-US" sz="2800" dirty="0" smtClean="0"/>
              <a:t>Earn a certain number of runs for 100%</a:t>
            </a:r>
          </a:p>
          <a:p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5344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Baseball Menu</a:t>
            </a:r>
            <a:br>
              <a:rPr lang="en-US" dirty="0" smtClean="0"/>
            </a:br>
            <a:r>
              <a:rPr lang="en-US" dirty="0" smtClean="0"/>
              <a:t>(Choice Menu Four)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642" y="5257800"/>
            <a:ext cx="2118083" cy="1551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/>
          <a:stretch/>
        </p:blipFill>
        <p:spPr>
          <a:xfrm>
            <a:off x="4286250" y="0"/>
            <a:ext cx="485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4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Math Success Mindset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90600"/>
            <a:ext cx="7239000" cy="548335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Thinking first…Developing an “I can” mindset</a:t>
            </a:r>
          </a:p>
          <a:p>
            <a:endParaRPr lang="en-US" dirty="0" smtClean="0"/>
          </a:p>
          <a:p>
            <a:r>
              <a:rPr lang="en-US" dirty="0" smtClean="0"/>
              <a:t>Replace ‘buts’ with ‘and’ and move from complaints to solutions…</a:t>
            </a:r>
          </a:p>
          <a:p>
            <a:endParaRPr lang="en-US" dirty="0" smtClean="0"/>
          </a:p>
          <a:p>
            <a:r>
              <a:rPr lang="en-US" dirty="0" smtClean="0"/>
              <a:t>I’d like to do my homework, </a:t>
            </a:r>
            <a:r>
              <a:rPr lang="en-US" i="1" u="sng" dirty="0" smtClean="0"/>
              <a:t>but</a:t>
            </a:r>
            <a:r>
              <a:rPr lang="en-US" dirty="0" smtClean="0"/>
              <a:t> I don’t have time.</a:t>
            </a:r>
          </a:p>
          <a:p>
            <a:r>
              <a:rPr lang="en-US" dirty="0" smtClean="0"/>
              <a:t>I’d like to do my homework, </a:t>
            </a:r>
            <a:r>
              <a:rPr lang="en-US" i="1" u="sng" dirty="0" smtClean="0"/>
              <a:t>and</a:t>
            </a:r>
            <a:r>
              <a:rPr lang="en-US" dirty="0" smtClean="0"/>
              <a:t> I don’t have time, so I will…</a:t>
            </a:r>
          </a:p>
          <a:p>
            <a:endParaRPr lang="en-US" dirty="0" smtClean="0"/>
          </a:p>
          <a:p>
            <a:r>
              <a:rPr lang="en-US" dirty="0" smtClean="0"/>
              <a:t>I’d like to do better in math, </a:t>
            </a:r>
            <a:r>
              <a:rPr lang="en-US" i="1" u="sng" dirty="0" smtClean="0"/>
              <a:t>but</a:t>
            </a:r>
            <a:r>
              <a:rPr lang="en-US" dirty="0" smtClean="0"/>
              <a:t> I only like science more.</a:t>
            </a:r>
          </a:p>
          <a:p>
            <a:r>
              <a:rPr lang="en-US" dirty="0" smtClean="0"/>
              <a:t>I’d like to do better in math, </a:t>
            </a:r>
            <a:r>
              <a:rPr lang="en-US" i="1" u="sng" dirty="0" smtClean="0"/>
              <a:t>and</a:t>
            </a:r>
            <a:r>
              <a:rPr lang="en-US" dirty="0" smtClean="0"/>
              <a:t> I only like science, so I will…</a:t>
            </a:r>
          </a:p>
          <a:p>
            <a:endParaRPr lang="en-US" i="1" dirty="0" smtClean="0"/>
          </a:p>
          <a:p>
            <a:r>
              <a:rPr lang="en-US" i="1" dirty="0" smtClean="0"/>
              <a:t>I want to differentiate math, </a:t>
            </a:r>
            <a:r>
              <a:rPr lang="en-US" i="1" u="sng" dirty="0" smtClean="0"/>
              <a:t>but</a:t>
            </a:r>
            <a:r>
              <a:rPr lang="en-US" i="1" dirty="0" smtClean="0"/>
              <a:t>…</a:t>
            </a:r>
          </a:p>
          <a:p>
            <a:r>
              <a:rPr lang="en-US" i="1" dirty="0" smtClean="0"/>
              <a:t>I want to differentiate math, </a:t>
            </a:r>
            <a:r>
              <a:rPr lang="en-US" i="1" u="sng" dirty="0" smtClean="0"/>
              <a:t>and</a:t>
            </a:r>
            <a:r>
              <a:rPr lang="en-US" i="1" dirty="0" smtClean="0"/>
              <a:t>…    so I will…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516" r="11609"/>
          <a:stretch/>
        </p:blipFill>
        <p:spPr>
          <a:xfrm>
            <a:off x="623454" y="-1"/>
            <a:ext cx="8520546" cy="601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Open Ended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609600"/>
            <a:ext cx="82296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Number and Operations: </a:t>
            </a:r>
            <a:br>
              <a:rPr lang="en-US" dirty="0" smtClean="0"/>
            </a:br>
            <a:r>
              <a:rPr lang="en-US" dirty="0" smtClean="0"/>
              <a:t>K: What makes 5 a special number?; </a:t>
            </a:r>
            <a:br>
              <a:rPr lang="en-US" dirty="0" smtClean="0"/>
            </a:br>
            <a:r>
              <a:rPr lang="en-US" dirty="0" smtClean="0"/>
              <a:t>2: A two-digit number has more tens than ones.  What could the number be?  How do you know your number is correct?</a:t>
            </a:r>
          </a:p>
          <a:p>
            <a:r>
              <a:rPr lang="en-US" dirty="0" smtClean="0"/>
              <a:t>K-2 Geometry: Use any four </a:t>
            </a:r>
            <a:r>
              <a:rPr lang="en-US" dirty="0" err="1" smtClean="0"/>
              <a:t>tangram</a:t>
            </a:r>
            <a:r>
              <a:rPr lang="en-US" dirty="0" smtClean="0"/>
              <a:t> pieces to build a shape that looks like a house.  Use geometry words to describe your house.</a:t>
            </a:r>
          </a:p>
          <a:p>
            <a:r>
              <a:rPr lang="en-US" dirty="0" smtClean="0"/>
              <a:t>1-2 Measurement: How many baby steps are there in a giant step?; </a:t>
            </a:r>
            <a:br>
              <a:rPr lang="en-US" dirty="0" smtClean="0"/>
            </a:br>
            <a:r>
              <a:rPr lang="en-US" dirty="0" smtClean="0"/>
              <a:t>Describe 3 things that weigh less than a shoe.  Tell how  you know they weigh less than a shoe.</a:t>
            </a:r>
          </a:p>
          <a:p>
            <a:r>
              <a:rPr lang="en-US" dirty="0" smtClean="0"/>
              <a:t>K-1 Algebra: Write three equations involving addition that are true and three that are not true.; </a:t>
            </a:r>
            <a:br>
              <a:rPr lang="en-US" dirty="0" smtClean="0"/>
            </a:br>
            <a:r>
              <a:rPr lang="en-US" dirty="0" smtClean="0"/>
              <a:t>Create two different stories that the equation 5 +     = 9 could describe. </a:t>
            </a:r>
          </a:p>
          <a:p>
            <a:r>
              <a:rPr lang="en-US" i="1" dirty="0" smtClean="0"/>
              <a:t>Credit to Marian Small </a:t>
            </a:r>
            <a:br>
              <a:rPr lang="en-US" i="1" dirty="0" smtClean="0"/>
            </a:br>
            <a:r>
              <a:rPr lang="en-US" i="1" dirty="0" smtClean="0"/>
              <a:t>(Great Ways to Differentiate Mathematics Instruction)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6705600" y="4191000"/>
            <a:ext cx="228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Parallel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533400"/>
            <a:ext cx="8229600" cy="548335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Third Grade Data:</a:t>
            </a:r>
            <a:br>
              <a:rPr lang="en-US" dirty="0" smtClean="0"/>
            </a:br>
            <a:r>
              <a:rPr lang="en-US" dirty="0" smtClean="0"/>
              <a:t>The set of data below describes the ages of a group of people at a family party (32, 30, 5,2,1,62,58,28,26,25,24,2,4,39,16)</a:t>
            </a:r>
            <a:br>
              <a:rPr lang="en-US" dirty="0" smtClean="0"/>
            </a:br>
            <a:r>
              <a:rPr lang="en-US" dirty="0" smtClean="0"/>
              <a:t>Choice 1: Create a line plot to display the data</a:t>
            </a:r>
            <a:br>
              <a:rPr lang="en-US" dirty="0" smtClean="0"/>
            </a:br>
            <a:r>
              <a:rPr lang="en-US" dirty="0" smtClean="0"/>
              <a:t>Choice 2: Create a bar graph to display the data</a:t>
            </a:r>
          </a:p>
          <a:p>
            <a:r>
              <a:rPr lang="en-US" dirty="0" smtClean="0"/>
              <a:t>Third-Fourth Grade Number and Operations</a:t>
            </a:r>
            <a:br>
              <a:rPr lang="en-US" dirty="0" smtClean="0"/>
            </a:br>
            <a:r>
              <a:rPr lang="en-US" dirty="0" smtClean="0"/>
              <a:t>Choice 1: Two fractions are equivalent. If you add the numerators, the result is 22 less than if you add the denominators. What could the fractions be</a:t>
            </a:r>
            <a:br>
              <a:rPr lang="en-US" dirty="0" smtClean="0"/>
            </a:br>
            <a:r>
              <a:rPr lang="en-US" dirty="0" smtClean="0"/>
              <a:t>Choice 2: Draw a picture to show equivalent fractions for 2/8.</a:t>
            </a:r>
          </a:p>
          <a:p>
            <a:r>
              <a:rPr lang="en-US" dirty="0" smtClean="0"/>
              <a:t>Third-Fourth Grade Algebraic Thinking:</a:t>
            </a:r>
            <a:br>
              <a:rPr lang="en-US" dirty="0" smtClean="0"/>
            </a:br>
            <a:r>
              <a:rPr lang="en-US" dirty="0" smtClean="0"/>
              <a:t>Will Rebecca and Ethan ever have the same number of stickers?  How many stickers would that be?</a:t>
            </a:r>
            <a:br>
              <a:rPr lang="en-US" dirty="0" smtClean="0"/>
            </a:br>
            <a:r>
              <a:rPr lang="en-US" dirty="0" smtClean="0"/>
              <a:t>Choice 1: Ethan has 30 stickers and Rebecca has 12.  Ethan gives Rebecca 3 stickers at a time.</a:t>
            </a:r>
            <a:br>
              <a:rPr lang="en-US" dirty="0" smtClean="0"/>
            </a:br>
            <a:r>
              <a:rPr lang="en-US" dirty="0" smtClean="0"/>
              <a:t>Choice 2: Ethan has 50 stickers and Rebecca has 10.  Ethan gives Rebecca 5 stickers at a time.</a:t>
            </a:r>
          </a:p>
          <a:p>
            <a:r>
              <a:rPr lang="en-US" i="1" dirty="0" smtClean="0"/>
              <a:t>Credit to Marian Small (Great Ways to Differentiate Mathematics Instruction)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CA" sz="4000" dirty="0" smtClean="0"/>
              <a:t>Other Content Differentiation Strategies </a:t>
            </a:r>
            <a:endParaRPr lang="en-CA" sz="4000" dirty="0"/>
          </a:p>
        </p:txBody>
      </p:sp>
      <p:sp>
        <p:nvSpPr>
          <p:cNvPr id="20483" name="Content Placeholder 3"/>
          <p:cNvSpPr>
            <a:spLocks noGrp="1"/>
          </p:cNvSpPr>
          <p:nvPr>
            <p:ph sz="quarter" idx="1"/>
          </p:nvPr>
        </p:nvSpPr>
        <p:spPr>
          <a:xfrm>
            <a:off x="814388" y="1714500"/>
            <a:ext cx="4214812" cy="411638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CA" dirty="0" smtClean="0">
                <a:latin typeface="Arial" charset="0"/>
                <a:cs typeface="Arial" charset="0"/>
              </a:rPr>
              <a:t>Tiered Activities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CA" dirty="0" smtClean="0">
                <a:latin typeface="Arial" charset="0"/>
                <a:cs typeface="Arial" charset="0"/>
              </a:rPr>
              <a:t>Open-ended activities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CA" dirty="0" smtClean="0">
                <a:latin typeface="Arial" charset="0"/>
                <a:cs typeface="Arial" charset="0"/>
              </a:rPr>
              <a:t>Higher level questions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CA" dirty="0" smtClean="0">
                <a:latin typeface="Arial" charset="0"/>
                <a:cs typeface="Arial" charset="0"/>
              </a:rPr>
              <a:t>Bloom’s Taxonomy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CA" dirty="0" smtClean="0">
                <a:latin typeface="Arial" charset="0"/>
                <a:cs typeface="Arial" charset="0"/>
              </a:rPr>
              <a:t>Curriculum Ladders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CA" dirty="0" smtClean="0"/>
          </a:p>
          <a:p>
            <a:pPr eaLnBrk="1" hangingPunct="1">
              <a:buFont typeface="Wingdings" pitchFamily="2" charset="2"/>
              <a:buNone/>
            </a:pPr>
            <a:endParaRPr lang="en-CA" dirty="0" smtClean="0"/>
          </a:p>
          <a:p>
            <a:pPr eaLnBrk="1" hangingPunct="1"/>
            <a:endParaRPr lang="en-CA" dirty="0" smtClean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786312" y="1714500"/>
            <a:ext cx="4357687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2800" dirty="0">
                <a:latin typeface="Arial" pitchFamily="34" charset="0"/>
                <a:cs typeface="Arial" pitchFamily="34" charset="0"/>
              </a:rPr>
              <a:t>Students as Experts</a:t>
            </a:r>
          </a:p>
          <a:p>
            <a:pPr>
              <a:buClr>
                <a:schemeClr val="accent1"/>
              </a:buClr>
            </a:pPr>
            <a:endParaRPr lang="en-CA" sz="28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2800" dirty="0" smtClean="0">
                <a:latin typeface="Arial" pitchFamily="34" charset="0"/>
                <a:cs typeface="Arial" pitchFamily="34" charset="0"/>
              </a:rPr>
              <a:t>Increase </a:t>
            </a:r>
            <a:r>
              <a:rPr lang="en-CA" sz="2800" dirty="0">
                <a:latin typeface="Arial" pitchFamily="34" charset="0"/>
                <a:cs typeface="Arial" pitchFamily="34" charset="0"/>
              </a:rPr>
              <a:t>the complexity</a:t>
            </a:r>
          </a:p>
          <a:p>
            <a:pPr>
              <a:buClr>
                <a:schemeClr val="accent1"/>
              </a:buClr>
            </a:pPr>
            <a:endParaRPr lang="en-CA" sz="28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2800" dirty="0">
                <a:latin typeface="Arial" pitchFamily="34" charset="0"/>
                <a:cs typeface="Arial" pitchFamily="34" charset="0"/>
              </a:rPr>
              <a:t>Decrease the structure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CA" sz="2800" dirty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CA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343400" y="6400800"/>
            <a:ext cx="5105400" cy="304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List compiled by Tania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Gonzalez, Onslow County Schools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CA" sz="4000" dirty="0" smtClean="0"/>
              <a:t>Change the Process Strategies</a:t>
            </a:r>
            <a:endParaRPr lang="en-CA" sz="4000" dirty="0"/>
          </a:p>
        </p:txBody>
      </p:sp>
      <p:sp>
        <p:nvSpPr>
          <p:cNvPr id="11267" name="Content Placeholder 3"/>
          <p:cNvSpPr>
            <a:spLocks noGrp="1"/>
          </p:cNvSpPr>
          <p:nvPr>
            <p:ph sz="quarter" idx="1"/>
          </p:nvPr>
        </p:nvSpPr>
        <p:spPr>
          <a:xfrm>
            <a:off x="814388" y="1714500"/>
            <a:ext cx="4214812" cy="411638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CA" dirty="0" smtClean="0">
                <a:latin typeface="Arial" charset="0"/>
                <a:cs typeface="Arial" charset="0"/>
              </a:rPr>
              <a:t>Pre-testing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CA" dirty="0" smtClean="0">
                <a:latin typeface="Arial" charset="0"/>
                <a:cs typeface="Arial" charset="0"/>
              </a:rPr>
              <a:t>Curriculum Compacting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CA" dirty="0" smtClean="0">
                <a:latin typeface="Arial" charset="0"/>
                <a:cs typeface="Arial" charset="0"/>
              </a:rPr>
              <a:t>Tiered Activities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CA" dirty="0" smtClean="0">
                <a:latin typeface="Arial" charset="0"/>
                <a:cs typeface="Arial" charset="0"/>
              </a:rPr>
              <a:t>Most Difficult First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CA" dirty="0" smtClean="0">
                <a:latin typeface="Arial" charset="0"/>
                <a:cs typeface="Arial" charset="0"/>
              </a:rPr>
              <a:t>Alternate Assignments</a:t>
            </a:r>
          </a:p>
          <a:p>
            <a:pPr eaLnBrk="1" hangingPunct="1"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CA" dirty="0" smtClean="0"/>
          </a:p>
          <a:p>
            <a:pPr eaLnBrk="1" hangingPunct="1">
              <a:buFont typeface="Wingdings" pitchFamily="2" charset="2"/>
              <a:buNone/>
            </a:pPr>
            <a:endParaRPr lang="en-CA" dirty="0" smtClean="0"/>
          </a:p>
          <a:p>
            <a:pPr eaLnBrk="1" hangingPunct="1"/>
            <a:endParaRPr lang="en-CA" dirty="0" smtClean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062538" y="1676400"/>
            <a:ext cx="392906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2800" dirty="0">
                <a:latin typeface="Arial" pitchFamily="34" charset="0"/>
                <a:cs typeface="Arial" pitchFamily="34" charset="0"/>
              </a:rPr>
              <a:t>Learning Contracts</a:t>
            </a:r>
          </a:p>
          <a:p>
            <a:pPr>
              <a:buClr>
                <a:schemeClr val="accent1"/>
              </a:buClr>
            </a:pPr>
            <a:endParaRPr lang="en-CA" sz="28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2800" dirty="0">
                <a:latin typeface="Arial" pitchFamily="34" charset="0"/>
                <a:cs typeface="Arial" pitchFamily="34" charset="0"/>
              </a:rPr>
              <a:t>Independent Study</a:t>
            </a:r>
          </a:p>
          <a:p>
            <a:pPr>
              <a:buClr>
                <a:schemeClr val="accent1"/>
              </a:buClr>
            </a:pPr>
            <a:endParaRPr lang="en-CA" sz="28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2800" dirty="0">
                <a:latin typeface="Arial" pitchFamily="34" charset="0"/>
                <a:cs typeface="Arial" pitchFamily="34" charset="0"/>
              </a:rPr>
              <a:t>Learning Centres</a:t>
            </a:r>
          </a:p>
          <a:p>
            <a:pPr>
              <a:buClr>
                <a:schemeClr val="accent1"/>
              </a:buClr>
            </a:pPr>
            <a:endParaRPr lang="en-CA" sz="28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2800" dirty="0">
                <a:latin typeface="Arial" pitchFamily="34" charset="0"/>
                <a:cs typeface="Arial" pitchFamily="34" charset="0"/>
              </a:rPr>
              <a:t>Anchor Activities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CA" sz="28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2800" dirty="0">
                <a:latin typeface="Arial" pitchFamily="34" charset="0"/>
                <a:cs typeface="Arial" pitchFamily="34" charset="0"/>
              </a:rPr>
              <a:t>Discovery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3400" y="6400800"/>
            <a:ext cx="5105400" cy="304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List compiled by Tania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Gonzalez, Onslow County Schools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CA" sz="4000" dirty="0" smtClean="0"/>
              <a:t>Change the Product Strategies</a:t>
            </a:r>
            <a:endParaRPr lang="en-CA" sz="4000" dirty="0"/>
          </a:p>
        </p:txBody>
      </p:sp>
      <p:sp>
        <p:nvSpPr>
          <p:cNvPr id="17411" name="Content Placeholder 3"/>
          <p:cNvSpPr>
            <a:spLocks noGrp="1"/>
          </p:cNvSpPr>
          <p:nvPr>
            <p:ph sz="quarter" idx="1"/>
          </p:nvPr>
        </p:nvSpPr>
        <p:spPr>
          <a:xfrm>
            <a:off x="814388" y="1714500"/>
            <a:ext cx="4214812" cy="4116388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CA" dirty="0" smtClean="0">
                <a:latin typeface="Arial" charset="0"/>
                <a:cs typeface="Arial" charset="0"/>
              </a:rPr>
              <a:t>Choice Boards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CA" dirty="0" smtClean="0">
                <a:latin typeface="Arial" charset="0"/>
                <a:cs typeface="Arial" charset="0"/>
              </a:rPr>
              <a:t>Tic </a:t>
            </a:r>
            <a:r>
              <a:rPr lang="en-CA" dirty="0" err="1" smtClean="0">
                <a:latin typeface="Arial" charset="0"/>
                <a:cs typeface="Arial" charset="0"/>
              </a:rPr>
              <a:t>tac</a:t>
            </a:r>
            <a:r>
              <a:rPr lang="en-CA" dirty="0" smtClean="0">
                <a:latin typeface="Arial" charset="0"/>
                <a:cs typeface="Arial" charset="0"/>
              </a:rPr>
              <a:t> toe menu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CA" dirty="0" smtClean="0">
                <a:latin typeface="Arial" charset="0"/>
                <a:cs typeface="Arial" charset="0"/>
              </a:rPr>
              <a:t>RAFT (Role, Audience, Format, Topic)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CA" dirty="0" smtClean="0">
                <a:latin typeface="Arial" charset="0"/>
                <a:cs typeface="Arial" charset="0"/>
              </a:rPr>
              <a:t>Game Show Menu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CA" dirty="0" smtClean="0">
                <a:latin typeface="Arial" charset="0"/>
                <a:cs typeface="Arial" charset="0"/>
              </a:rPr>
              <a:t>Student Choice option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CA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CA" dirty="0" smtClean="0"/>
          </a:p>
          <a:p>
            <a:pPr eaLnBrk="1" hangingPunct="1">
              <a:buFont typeface="Wingdings" pitchFamily="2" charset="2"/>
              <a:buNone/>
            </a:pPr>
            <a:endParaRPr lang="en-CA" dirty="0" smtClean="0"/>
          </a:p>
          <a:p>
            <a:pPr eaLnBrk="1" hangingPunct="1"/>
            <a:endParaRPr lang="en-CA" dirty="0" smtClean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5062538" y="1676400"/>
            <a:ext cx="392906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2800" dirty="0">
                <a:latin typeface="Arial" pitchFamily="34" charset="0"/>
                <a:cs typeface="Arial" pitchFamily="34" charset="0"/>
              </a:rPr>
              <a:t>Websites</a:t>
            </a:r>
          </a:p>
          <a:p>
            <a:pPr>
              <a:buClr>
                <a:schemeClr val="accent1"/>
              </a:buClr>
            </a:pPr>
            <a:endParaRPr lang="en-CA" sz="28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2800" dirty="0">
                <a:latin typeface="Arial" pitchFamily="34" charset="0"/>
                <a:cs typeface="Arial" pitchFamily="34" charset="0"/>
              </a:rPr>
              <a:t>Wikis</a:t>
            </a:r>
          </a:p>
          <a:p>
            <a:pPr>
              <a:buClr>
                <a:schemeClr val="accent1"/>
              </a:buClr>
            </a:pPr>
            <a:endParaRPr lang="en-CA" sz="28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2800" dirty="0">
                <a:latin typeface="Arial" pitchFamily="34" charset="0"/>
                <a:cs typeface="Arial" pitchFamily="34" charset="0"/>
              </a:rPr>
              <a:t>Podcasts</a:t>
            </a:r>
          </a:p>
          <a:p>
            <a:pPr>
              <a:buClr>
                <a:schemeClr val="accent1"/>
              </a:buClr>
            </a:pPr>
            <a:endParaRPr lang="en-CA" sz="28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2800" dirty="0">
                <a:latin typeface="Arial" pitchFamily="34" charset="0"/>
                <a:cs typeface="Arial" pitchFamily="34" charset="0"/>
              </a:rPr>
              <a:t>Movie Making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CA" sz="28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CA" sz="2800" dirty="0">
                <a:latin typeface="Arial" pitchFamily="34" charset="0"/>
                <a:cs typeface="Arial" pitchFamily="34" charset="0"/>
              </a:rPr>
              <a:t>Game creation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3400" y="6400800"/>
            <a:ext cx="5105400" cy="304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List compiled by Tania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Gonzalez, Onslow County Schools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85800"/>
            <a:ext cx="8305800" cy="522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-152400"/>
            <a:ext cx="5943600" cy="1143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School Decisions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Pulling It All Together</a:t>
            </a:r>
            <a:endParaRPr lang="en-US" dirty="0"/>
          </a:p>
        </p:txBody>
      </p:sp>
      <p:pic>
        <p:nvPicPr>
          <p:cNvPr id="2050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931" t="17503" r="19890" b="26938"/>
          <a:stretch>
            <a:fillRect/>
          </a:stretch>
        </p:blipFill>
        <p:spPr bwMode="auto">
          <a:xfrm>
            <a:off x="838200" y="1219200"/>
            <a:ext cx="7391400" cy="427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0"/>
            <a:ext cx="8077200" cy="495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Marian Small (2012):</a:t>
            </a:r>
            <a:br>
              <a:rPr lang="en-US" dirty="0" smtClean="0"/>
            </a:br>
            <a:r>
              <a:rPr lang="en-US" dirty="0" smtClean="0"/>
              <a:t>     Good Questions: Great Ways to Differentiate 	Mathematics Instruction (</a:t>
            </a:r>
            <a:r>
              <a:rPr lang="en-US" i="1" dirty="0" smtClean="0"/>
              <a:t>Open Questions and Parallel 	Tasks)</a:t>
            </a:r>
          </a:p>
          <a:p>
            <a:pPr>
              <a:buNone/>
            </a:pPr>
            <a:r>
              <a:rPr lang="en-US" i="1" dirty="0" smtClean="0"/>
              <a:t>	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Cathy Seeley (2009): </a:t>
            </a:r>
            <a:br>
              <a:rPr lang="en-US" dirty="0" smtClean="0"/>
            </a:br>
            <a:r>
              <a:rPr lang="en-US" dirty="0" smtClean="0"/>
              <a:t>     Faster Isn’t Smarter (Messages about Math, Teaching, </a:t>
            </a:r>
            <a:br>
              <a:rPr lang="en-US" dirty="0" smtClean="0"/>
            </a:br>
            <a:r>
              <a:rPr lang="en-US" smtClean="0"/>
              <a:t>     	and </a:t>
            </a:r>
            <a:r>
              <a:rPr lang="en-US" dirty="0" smtClean="0"/>
              <a:t>Learning in the 21</a:t>
            </a:r>
            <a:r>
              <a:rPr lang="en-US" baseline="30000" dirty="0" smtClean="0"/>
              <a:t>st</a:t>
            </a:r>
            <a:r>
              <a:rPr lang="en-US" dirty="0" smtClean="0"/>
              <a:t> Century)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	Laurie E. </a:t>
            </a:r>
            <a:r>
              <a:rPr lang="en-US" dirty="0" err="1" smtClean="0"/>
              <a:t>Westphal</a:t>
            </a:r>
            <a:r>
              <a:rPr lang="en-US" dirty="0" smtClean="0"/>
              <a:t> (2007)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	Differentiating Instruction With Menus: Math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96258" name="Picture 2" descr="http://www.deviantart.com/download/19060656/Horizon___Widescreen_Wallpaper_by_hame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27930"/>
            <a:ext cx="9144000" cy="1830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819400"/>
            <a:ext cx="8305800" cy="2133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US" dirty="0" smtClean="0"/>
              <a:t>Differentiation is a mindset rather than a set of strategies.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We all need strategies, but at it’s heart, differentiation is considering that for some students their perspective is more like watching the Earth-rise rather than the sun-rise.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On the Horizon</a:t>
            </a:r>
            <a:endParaRPr lang="en-US" dirty="0"/>
          </a:p>
        </p:txBody>
      </p:sp>
      <p:pic>
        <p:nvPicPr>
          <p:cNvPr id="96258" name="Picture 2" descr="http://www.deviantart.com/download/19060656/Horizon___Widescreen_Wallpaper_by_hame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27930"/>
            <a:ext cx="9144000" cy="1830070"/>
          </a:xfrm>
          <a:prstGeom prst="rect">
            <a:avLst/>
          </a:prstGeom>
          <a:noFill/>
        </p:spPr>
      </p:pic>
      <p:pic>
        <p:nvPicPr>
          <p:cNvPr id="96260" name="Picture 4" descr="http://img.gawkerassets.com/img/17k9z1gjrufx6jpg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914400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838201"/>
            <a:ext cx="8305800" cy="5486400"/>
          </a:xfrm>
        </p:spPr>
        <p:txBody>
          <a:bodyPr/>
          <a:lstStyle/>
          <a:p>
            <a:r>
              <a:rPr lang="en-US" dirty="0" smtClean="0"/>
              <a:t>Thanks to Shari Estep (Onslow County)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www.livebinders.com/play/play?id=1643410</a:t>
            </a:r>
            <a:r>
              <a:rPr lang="en-US" dirty="0" smtClean="0"/>
              <a:t> </a:t>
            </a:r>
          </a:p>
          <a:p>
            <a:r>
              <a:rPr lang="en-US" dirty="0" smtClean="0"/>
              <a:t>Math Playground (especially Thinking Blocks)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www.mathplayground.com/thinkingblocks.html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err="1" smtClean="0"/>
              <a:t>Quantiles</a:t>
            </a:r>
            <a:r>
              <a:rPr lang="en-US" dirty="0" smtClean="0"/>
              <a:t> (shared earlier)</a:t>
            </a:r>
          </a:p>
          <a:p>
            <a:pPr lvl="1"/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quantiles.com/tools/quantile-teacher-assistant/</a:t>
            </a:r>
            <a:endParaRPr lang="en-US" dirty="0"/>
          </a:p>
          <a:p>
            <a:r>
              <a:rPr lang="en-US" dirty="0" smtClean="0"/>
              <a:t>Gifted Links Compiled </a:t>
            </a:r>
            <a:r>
              <a:rPr lang="en-US" dirty="0" err="1" smtClean="0"/>
              <a:t>Symbaloos</a:t>
            </a:r>
            <a:endParaRPr lang="en-US" dirty="0" smtClean="0"/>
          </a:p>
          <a:p>
            <a:pPr lvl="1"/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onslowaig.weebly.com/gifted-links-symbaloo.html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Today’s Presentation and Past Presentations:</a:t>
            </a:r>
          </a:p>
          <a:p>
            <a:pPr marL="0" indent="0">
              <a:buNone/>
            </a:pPr>
            <a:r>
              <a:rPr lang="en-US" sz="2000" dirty="0">
                <a:hlinkClick r:id="rId6"/>
              </a:rPr>
              <a:t>http://</a:t>
            </a:r>
            <a:r>
              <a:rPr lang="en-US" sz="2000" dirty="0" smtClean="0">
                <a:hlinkClick r:id="rId6"/>
              </a:rPr>
              <a:t>onslowaig.weebly.com/gifted-conference-presentations.html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277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at differentiation is and isn'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8022" y="304800"/>
            <a:ext cx="8046155" cy="6019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clipse\Downloads\recycled_earth_500_wht.gif"/>
          <p:cNvPicPr>
            <a:picLocks noChangeAspect="1" noChangeArrowheads="1" noCrop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7200"/>
            <a:ext cx="4632098" cy="550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838200"/>
            <a:ext cx="3962400" cy="338139"/>
          </a:xfrm>
        </p:spPr>
        <p:txBody>
          <a:bodyPr/>
          <a:lstStyle/>
          <a:p>
            <a:pPr>
              <a:buNone/>
            </a:pPr>
            <a:r>
              <a:rPr lang="en-US" sz="3600" dirty="0" smtClean="0"/>
              <a:t>Thank You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1858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Blue Earth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29400" y="6553200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1400" dirty="0"/>
              <a:t>By </a:t>
            </a:r>
            <a:r>
              <a:rPr lang="en-US" sz="1400" b="1" dirty="0">
                <a:hlinkClick r:id="rId2"/>
              </a:rPr>
              <a:t>PresenterMedia.com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6477000"/>
            <a:ext cx="800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http://maccss.ncdpi.wikispaces.net/Summer+Institute+2012+6+-+12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103435"/>
            <a:ext cx="8305800" cy="4525965"/>
          </a:xfrm>
        </p:spPr>
        <p:txBody>
          <a:bodyPr/>
          <a:lstStyle/>
          <a:p>
            <a:r>
              <a:rPr lang="en-US" dirty="0" smtClean="0"/>
              <a:t>Mistakes are okay.</a:t>
            </a:r>
          </a:p>
          <a:p>
            <a:r>
              <a:rPr lang="en-US" dirty="0" smtClean="0"/>
              <a:t>My classroom is a safe place to practice what I do not already know.</a:t>
            </a:r>
          </a:p>
          <a:p>
            <a:r>
              <a:rPr lang="en-US" dirty="0" smtClean="0"/>
              <a:t>It is okay for me to do something different from my neighbor.</a:t>
            </a:r>
            <a:br>
              <a:rPr lang="en-US" dirty="0" smtClean="0"/>
            </a:br>
            <a:r>
              <a:rPr lang="en-US" dirty="0" smtClean="0"/>
              <a:t>(Medicine Example)</a:t>
            </a:r>
          </a:p>
          <a:p>
            <a:r>
              <a:rPr lang="en-US" dirty="0" smtClean="0"/>
              <a:t>Where I begin does not determine where I end up.</a:t>
            </a:r>
          </a:p>
          <a:p>
            <a:r>
              <a:rPr lang="en-US" dirty="0" smtClean="0"/>
              <a:t>My effort matters.</a:t>
            </a:r>
          </a:p>
          <a:p>
            <a:r>
              <a:rPr lang="en-US" dirty="0" smtClean="0"/>
              <a:t>My teacher expects a lot from me.</a:t>
            </a:r>
          </a:p>
          <a:p>
            <a:r>
              <a:rPr lang="en-US" dirty="0" smtClean="0"/>
              <a:t>My teacher is always here.</a:t>
            </a:r>
          </a:p>
          <a:p>
            <a:r>
              <a:rPr lang="en-US" dirty="0" smtClean="0"/>
              <a:t>I get to learn about things that interest me (sometimes).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0" y="533400"/>
            <a:ext cx="8251200" cy="930600"/>
          </a:xfrm>
        </p:spPr>
        <p:txBody>
          <a:bodyPr>
            <a:normAutofit/>
          </a:bodyPr>
          <a:lstStyle/>
          <a:p>
            <a:r>
              <a:rPr lang="en-US" i="1" dirty="0" smtClean="0"/>
              <a:t>Gathered from gifted students who reported being in a differentiated classroom.</a:t>
            </a:r>
            <a:endParaRPr lang="en-US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Ground Rules for a Differentiated Classroom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1349514"/>
            <a:ext cx="830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What would you hope for your child?</a:t>
            </a:r>
            <a:endParaRPr lang="en-U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609600"/>
            <a:ext cx="8305800" cy="5334000"/>
          </a:xfrm>
        </p:spPr>
        <p:txBody>
          <a:bodyPr/>
          <a:lstStyle/>
          <a:p>
            <a:r>
              <a:rPr lang="en-US" dirty="0" smtClean="0"/>
              <a:t>You are asked to prepare three friends to compete on Chopped.  If any of them win they will split their $10,000 prize with you.  The only catch is you cannot compete!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Let’s Practice</a:t>
            </a:r>
            <a:endParaRPr lang="en-US" dirty="0"/>
          </a:p>
        </p:txBody>
      </p:sp>
      <p:pic>
        <p:nvPicPr>
          <p:cNvPr id="4813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7500" t="18504" r="41250" b="24183"/>
          <a:stretch>
            <a:fillRect/>
          </a:stretch>
        </p:blipFill>
        <p:spPr bwMode="auto">
          <a:xfrm>
            <a:off x="762000" y="2514600"/>
            <a:ext cx="449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86400" y="1676400"/>
            <a:ext cx="3352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Friend One: Very creative, but is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a very “Meat and Potatoes” kind of girl.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3200400"/>
            <a:ext cx="33528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Friend Two: Loves to eat 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variety of foods and has traveled extensively.  However, one place she has not visited much is her own kitchen.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5257800"/>
            <a:ext cx="3352800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Friend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Three: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Owns a restaurant featured on Diners, Drive Ins and Dives.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0" y="593400"/>
            <a:ext cx="8251200" cy="11592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This is generally considered to be conservative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In Reading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Do I have to?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703" t="54542" r="36221" b="6735"/>
          <a:stretch>
            <a:fillRect/>
          </a:stretch>
        </p:blipFill>
        <p:spPr bwMode="auto">
          <a:xfrm>
            <a:off x="838200" y="2057400"/>
            <a:ext cx="809707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38200" y="1798638"/>
          <a:ext cx="8305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The Balance &amp; The Goal(s)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48400" y="1798635"/>
            <a:ext cx="2895600" cy="4525965"/>
          </a:xfrm>
        </p:spPr>
        <p:txBody>
          <a:bodyPr/>
          <a:lstStyle/>
          <a:p>
            <a:pPr>
              <a:buNone/>
            </a:pPr>
            <a:r>
              <a:rPr lang="en-US" sz="6000" b="1" dirty="0" smtClean="0"/>
              <a:t>Content</a:t>
            </a:r>
            <a:br>
              <a:rPr lang="en-US" sz="6000" b="1" dirty="0" smtClean="0"/>
            </a:br>
            <a:endParaRPr lang="en-US" sz="6000" b="1" dirty="0" smtClean="0"/>
          </a:p>
          <a:p>
            <a:pPr>
              <a:buNone/>
            </a:pPr>
            <a:r>
              <a:rPr lang="en-US" sz="6000" b="1" dirty="0" smtClean="0"/>
              <a:t>Process</a:t>
            </a:r>
            <a:br>
              <a:rPr lang="en-US" sz="6000" b="1" dirty="0" smtClean="0"/>
            </a:br>
            <a:endParaRPr lang="en-US" sz="6000" b="1" dirty="0" smtClean="0"/>
          </a:p>
          <a:p>
            <a:pPr>
              <a:buNone/>
            </a:pPr>
            <a:r>
              <a:rPr lang="en-US" sz="6000" b="1" dirty="0" smtClean="0"/>
              <a:t>Product</a:t>
            </a:r>
          </a:p>
          <a:p>
            <a:pPr>
              <a:buNone/>
            </a:pPr>
            <a:r>
              <a:rPr lang="en-US" dirty="0" smtClean="0"/>
              <a:t>(Tomlinson)</a:t>
            </a:r>
            <a:endParaRPr lang="en-US" dirty="0"/>
          </a:p>
        </p:txBody>
      </p:sp>
      <p:pic>
        <p:nvPicPr>
          <p:cNvPr id="3074" name="Picture 2" descr="http://4.bp.blogspot.com/-bBUqxNWooCQ/Tn4iaV283II/AAAAAAAAAEY/m1vd9Q4v99Q/s1600/number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304800"/>
            <a:ext cx="5298675" cy="5334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0" y="152400"/>
            <a:ext cx="18288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latin typeface="Perpetua" pitchFamily="18" charset="0"/>
                <a:ea typeface="+mj-ea"/>
                <a:cs typeface="+mj-cs"/>
              </a:rPr>
              <a:t>The How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5029200"/>
            <a:ext cx="35814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latin typeface="Perpetua" pitchFamily="18" charset="0"/>
                <a:ea typeface="+mj-ea"/>
                <a:cs typeface="+mj-cs"/>
              </a:rPr>
              <a:t>Not all at once </a:t>
            </a:r>
            <a:r>
              <a:rPr lang="en-US" sz="3600" dirty="0" smtClean="0">
                <a:latin typeface="Perpetua" pitchFamily="18" charset="0"/>
                <a:ea typeface="+mj-ea"/>
                <a:cs typeface="+mj-cs"/>
                <a:sym typeface="Wingdings" pitchFamily="2" charset="2"/>
              </a:rPr>
              <a:t>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PM_blue_earth(2)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57EAC72-68AA-445C-90FA-997B627148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PM_blue_earth(2)</Template>
  <TotalTime>545</TotalTime>
  <Words>954</Words>
  <Application>Microsoft Office PowerPoint</Application>
  <PresentationFormat>On-screen Show (4:3)</PresentationFormat>
  <Paragraphs>239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Perpetua</vt:lpstr>
      <vt:lpstr>Calibri</vt:lpstr>
      <vt:lpstr>Wingdings</vt:lpstr>
      <vt:lpstr>Arial</vt:lpstr>
      <vt:lpstr>Segoe UI</vt:lpstr>
      <vt:lpstr>Franklin Gothic Medium</vt:lpstr>
      <vt:lpstr>Franklin Gothic Book</vt:lpstr>
      <vt:lpstr>PM_blue_earth(2)</vt:lpstr>
      <vt:lpstr>Differentiation Session 1    (Math as an example)</vt:lpstr>
      <vt:lpstr>PowerPoint Presentation</vt:lpstr>
      <vt:lpstr>PowerPoint Presentation</vt:lpstr>
      <vt:lpstr>Blue Earth</vt:lpstr>
      <vt:lpstr>Ground Rules for a Differentiated Classroom</vt:lpstr>
      <vt:lpstr>Let’s Practice</vt:lpstr>
      <vt:lpstr>Do I have to?</vt:lpstr>
      <vt:lpstr>The Balance &amp; The Goal(s)</vt:lpstr>
      <vt:lpstr>PowerPoint Presentation</vt:lpstr>
      <vt:lpstr>Pre-Assessment</vt:lpstr>
      <vt:lpstr>Let’s Talk Tools</vt:lpstr>
      <vt:lpstr>Grades 3-5</vt:lpstr>
      <vt:lpstr>Most Difficult First</vt:lpstr>
      <vt:lpstr>Choice and Menus</vt:lpstr>
      <vt:lpstr>Tic-Tac-Toe Menu (Choice Menu One)</vt:lpstr>
      <vt:lpstr>Check List (List Menu)  (Choice Menu Two)</vt:lpstr>
      <vt:lpstr>2 -5 - 8 Menu (Choice Menu Three)</vt:lpstr>
      <vt:lpstr>Baseball Menu (Choice Menu Four)</vt:lpstr>
      <vt:lpstr>Math Success Mindset</vt:lpstr>
      <vt:lpstr>Open Ended Questions</vt:lpstr>
      <vt:lpstr>Parallel Tasks</vt:lpstr>
      <vt:lpstr>Other Content Differentiation Strategies </vt:lpstr>
      <vt:lpstr>Change the Process Strategies</vt:lpstr>
      <vt:lpstr>Change the Product Strategies</vt:lpstr>
      <vt:lpstr>PowerPoint Presentation</vt:lpstr>
      <vt:lpstr>Pulling It All Together</vt:lpstr>
      <vt:lpstr>PowerPoint Presentation</vt:lpstr>
      <vt:lpstr>On the Horizon</vt:lpstr>
      <vt:lpstr>Digital Tools</vt:lpstr>
      <vt:lpstr>Thank You</vt:lpstr>
    </vt:vector>
  </TitlesOfParts>
  <Company>Onslow County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Earth</dc:title>
  <dc:creator>Michael Elder</dc:creator>
  <cp:keywords/>
  <cp:lastModifiedBy>Michael Elder</cp:lastModifiedBy>
  <cp:revision>94</cp:revision>
  <dcterms:created xsi:type="dcterms:W3CDTF">2013-03-19T23:22:40Z</dcterms:created>
  <dcterms:modified xsi:type="dcterms:W3CDTF">2015-03-05T11:57:07Z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TC018572839991</vt:lpwstr>
  </property>
</Properties>
</file>